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tiroulamichael@te.schools.ac.cy" initials="s" lastIdx="1" clrIdx="0">
    <p:extLst>
      <p:ext uri="{19B8F6BF-5375-455C-9EA6-DF929625EA0E}">
        <p15:presenceInfo xmlns:p15="http://schemas.microsoft.com/office/powerpoint/2012/main" userId="S::sotiroulamichael@te.schools.ac.cy::07bf8649-4ca1-4998-965f-b229c893b2b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C44E45-8380-4A13-A2F7-6CA24B9A38CD}" v="132" dt="2020-06-13T17:49:17.3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405B05-8EEB-4F59-985C-5E9E4CE884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5D02830-D12B-4654-9A79-B733875CA3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34C580C-9A70-410E-A79E-E53DD3031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1B5A-F336-425C-B745-AC1184738EF9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ACF9383-F220-4310-93B3-2C2729CC9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E1BC70A-403D-4B54-9116-F625F589C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A7071-C3B4-408E-ABC5-2418EF15B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69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11D075-DF71-4760-955C-D3EF8CC61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9D5C368-93E5-4465-B8D9-4362756DD6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9833B38-CDFF-4753-8C57-B094DE168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1B5A-F336-425C-B745-AC1184738EF9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C7B78E3-BE00-4A67-8D70-E0272EC88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CC3DF6E-7A0E-4941-8DA7-C9BAA6663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A7071-C3B4-408E-ABC5-2418EF15B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79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E684CE5-7B91-4D95-AF63-594FAC8B15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3408770-331A-472A-85C0-A811086C65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1EB0F48-5305-4190-ABE9-904B767FC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1B5A-F336-425C-B745-AC1184738EF9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43909A8-4ADC-421A-97B1-DCF704E05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6B133A6-3B3C-43AE-89E3-4A97373AF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A7071-C3B4-408E-ABC5-2418EF15B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72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24AFFDE-9141-4AA8-8B07-3F35F73D0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C49C264-DEB7-4648-81DF-2F3ADD5D0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E06D111-AF8D-474D-9AF0-80E4E9E8F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1B5A-F336-425C-B745-AC1184738EF9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B1C03F3-6794-427F-AB23-5FDB0A734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0FD3A39-296D-4B6C-9B5C-DAC64AAA0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A7071-C3B4-408E-ABC5-2418EF15B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87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FDA345-5296-4A47-9011-0EF4B9640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7D61618-D21B-4A40-9525-24BC83BB49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80F646C-0B19-4C71-A556-E7F8125D8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1B5A-F336-425C-B745-AC1184738EF9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BDD574E-67F4-4C13-A605-F3919FDCF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D82BE7B-10C3-4384-936C-A1E44FAEF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A7071-C3B4-408E-ABC5-2418EF15B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125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8BFA6A-40FB-40D3-AD5E-C63DFE0D9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CF4A40C-1656-4F39-9ACB-85099CAB02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079DDBD-857D-49F7-B582-C380874B39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9215444-6492-4181-81B7-B6289393A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1B5A-F336-425C-B745-AC1184738EF9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E42D888-4FC4-48B0-88BD-EB87E0D4F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52191E5-D7C0-486D-930B-8552BCAE3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A7071-C3B4-408E-ABC5-2418EF15B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54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8D4CCA-36B3-486F-8B61-0CF2D8120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4BD70E7-D1DA-4191-B3F7-FDD6429F14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1C2DE56-C1F0-4411-B37B-09A495F6A4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B08CACFC-9D09-4C20-8D3C-AC8CCE3738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8C030ED-8D3C-4433-967C-DCF102F21F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02CF3973-FAB0-4FE5-A8A5-919586889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1B5A-F336-425C-B745-AC1184738EF9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A1A44DB1-934C-4AC5-A884-8BF6017D8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A2D6EDAB-B329-42D4-A5C1-492CF2302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A7071-C3B4-408E-ABC5-2418EF15B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969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CFD853-CF90-4CB2-AF99-9B9C886AA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5C1497A-30C2-4DFA-B6B8-1523B43CC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1B5A-F336-425C-B745-AC1184738EF9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13D0A7E-2CDD-40A5-9CAF-9C0AC4539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5E841ED-2C4C-498C-AF9A-9F9172F79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A7071-C3B4-408E-ABC5-2418EF15B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070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1360E66-553B-4CB4-9FE8-63F12C785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1B5A-F336-425C-B745-AC1184738EF9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91AC804-428D-404B-85EA-926BB1A1B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ADBAECF-4FDD-4516-A8A0-9BAA94F6E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A7071-C3B4-408E-ABC5-2418EF15B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811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5E6537-2404-458F-A49A-F61BFA5CB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4310CB4-70C8-4F55-B9B1-45D8AD65E1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91D5FDD-2D60-44E1-9BD9-0B860F8A88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4E58D05-00F7-427B-8805-A1518FA1C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1B5A-F336-425C-B745-AC1184738EF9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90B0D58-8A64-4D9F-AE87-7ACC582A9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83ACB66-CE00-432C-BA93-7BE0A8AB7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A7071-C3B4-408E-ABC5-2418EF15B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610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BBC7F0-F2C3-4B8E-BE24-086085DE3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C5F3D0E5-096D-41B9-98CE-173F74A70B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C287A92-B8D4-49B9-9104-B40A61E125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5A88FF4-61AB-4F1B-81FF-F043B4B2D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1B5A-F336-425C-B745-AC1184738EF9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DF13129-2D63-4497-AFAF-1CEE1C182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7E5FA6A-1D87-43E1-9E15-7158EB23A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A7071-C3B4-408E-ABC5-2418EF15B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056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63448F1-0B06-47F6-838E-932BC41CF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61B2321-A1C0-4533-8D50-96ED11C175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A8BA36C-29D5-4988-9F09-387FD3474D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E1B5A-F336-425C-B745-AC1184738EF9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3CC2752-A72C-4422-B071-DC7ECAB2A1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97EB64A-4A6A-4326-92F0-9D16FC1567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A7071-C3B4-408E-ABC5-2418EF15B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930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google.com/url?sa=i&amp;url=http://users.sch.gr/parantoniou/site/matimatika/maths_kef16.html&amp;psig=AOvVaw0lVeoeFDiiLn4uFNqMeAQv&amp;ust=1592135226790000&amp;source=images&amp;cd=vfe&amp;ved=0CAIQjRxqFwoTCNDJrY-G_-kCFQAAAAAdAAAAABAD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7FF1E6E8-1B5A-4020-A7B5-7E7A6A88C2A9}"/>
              </a:ext>
            </a:extLst>
          </p:cNvPr>
          <p:cNvSpPr/>
          <p:nvPr/>
        </p:nvSpPr>
        <p:spPr>
          <a:xfrm>
            <a:off x="3036815" y="864065"/>
            <a:ext cx="2306972" cy="1392573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iagonal Stripe 4">
            <a:extLst>
              <a:ext uri="{FF2B5EF4-FFF2-40B4-BE49-F238E27FC236}">
                <a16:creationId xmlns:a16="http://schemas.microsoft.com/office/drawing/2014/main" xmlns="" id="{FF237914-AF76-4508-83C0-E228C6C51503}"/>
              </a:ext>
            </a:extLst>
          </p:cNvPr>
          <p:cNvSpPr/>
          <p:nvPr/>
        </p:nvSpPr>
        <p:spPr>
          <a:xfrm rot="20742184">
            <a:off x="5312751" y="1267232"/>
            <a:ext cx="2235025" cy="2078920"/>
          </a:xfrm>
          <a:prstGeom prst="diagStripe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lowchart: Data 9">
            <a:extLst>
              <a:ext uri="{FF2B5EF4-FFF2-40B4-BE49-F238E27FC236}">
                <a16:creationId xmlns:a16="http://schemas.microsoft.com/office/drawing/2014/main" xmlns="" id="{26632DC0-999E-4C05-8B8C-A62EF3B425ED}"/>
              </a:ext>
            </a:extLst>
          </p:cNvPr>
          <p:cNvSpPr/>
          <p:nvPr/>
        </p:nvSpPr>
        <p:spPr>
          <a:xfrm>
            <a:off x="453005" y="4840449"/>
            <a:ext cx="1593908" cy="1535185"/>
          </a:xfrm>
          <a:prstGeom prst="flowChartInputOutpu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87E04DD1-5134-492C-9EA4-803E64934149}"/>
              </a:ext>
            </a:extLst>
          </p:cNvPr>
          <p:cNvSpPr/>
          <p:nvPr/>
        </p:nvSpPr>
        <p:spPr>
          <a:xfrm>
            <a:off x="2600586" y="4966282"/>
            <a:ext cx="1451296" cy="1384184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rapezoid 13">
            <a:extLst>
              <a:ext uri="{FF2B5EF4-FFF2-40B4-BE49-F238E27FC236}">
                <a16:creationId xmlns:a16="http://schemas.microsoft.com/office/drawing/2014/main" xmlns="" id="{EC9B7BE9-2AA7-44BF-88B9-A030D4EB19BC}"/>
              </a:ext>
            </a:extLst>
          </p:cNvPr>
          <p:cNvSpPr/>
          <p:nvPr/>
        </p:nvSpPr>
        <p:spPr>
          <a:xfrm>
            <a:off x="2810313" y="2608976"/>
            <a:ext cx="2072080" cy="1895912"/>
          </a:xfrm>
          <a:prstGeom prst="trapezoid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E274A790-CDBC-4DBB-AE68-8CB282DAD685}"/>
              </a:ext>
            </a:extLst>
          </p:cNvPr>
          <p:cNvSpPr/>
          <p:nvPr/>
        </p:nvSpPr>
        <p:spPr>
          <a:xfrm>
            <a:off x="1058410" y="899020"/>
            <a:ext cx="1451296" cy="1384184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iamond 17">
            <a:extLst>
              <a:ext uri="{FF2B5EF4-FFF2-40B4-BE49-F238E27FC236}">
                <a16:creationId xmlns:a16="http://schemas.microsoft.com/office/drawing/2014/main" xmlns="" id="{61A97A86-10FF-4006-ADB0-3E077CD682B6}"/>
              </a:ext>
            </a:extLst>
          </p:cNvPr>
          <p:cNvSpPr/>
          <p:nvPr/>
        </p:nvSpPr>
        <p:spPr>
          <a:xfrm>
            <a:off x="7340367" y="822120"/>
            <a:ext cx="1946246" cy="1963024"/>
          </a:xfrm>
          <a:prstGeom prst="diamond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20D7FEBE-6B0C-4DF0-9DF1-F88933E3F7ED}"/>
              </a:ext>
            </a:extLst>
          </p:cNvPr>
          <p:cNvSpPr/>
          <p:nvPr/>
        </p:nvSpPr>
        <p:spPr>
          <a:xfrm>
            <a:off x="6242806" y="3180824"/>
            <a:ext cx="1451296" cy="1384184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CC87F89F-9260-4652-976F-A3F3CA6C5C86}"/>
              </a:ext>
            </a:extLst>
          </p:cNvPr>
          <p:cNvSpPr/>
          <p:nvPr/>
        </p:nvSpPr>
        <p:spPr>
          <a:xfrm rot="5400000">
            <a:off x="9932565" y="1606494"/>
            <a:ext cx="1027654" cy="2646724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Manual Input 20">
            <a:extLst>
              <a:ext uri="{FF2B5EF4-FFF2-40B4-BE49-F238E27FC236}">
                <a16:creationId xmlns:a16="http://schemas.microsoft.com/office/drawing/2014/main" xmlns="" id="{61612F8D-11E5-45AF-ADB8-D04D09E4DAA3}"/>
              </a:ext>
            </a:extLst>
          </p:cNvPr>
          <p:cNvSpPr/>
          <p:nvPr/>
        </p:nvSpPr>
        <p:spPr>
          <a:xfrm>
            <a:off x="4764947" y="4773335"/>
            <a:ext cx="3288484" cy="1585519"/>
          </a:xfrm>
          <a:prstGeom prst="flowChartManualInpu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lowchart: Data 21">
            <a:extLst>
              <a:ext uri="{FF2B5EF4-FFF2-40B4-BE49-F238E27FC236}">
                <a16:creationId xmlns:a16="http://schemas.microsoft.com/office/drawing/2014/main" xmlns="" id="{7CF08655-D9A1-46F1-9B7A-5580AA1D621B}"/>
              </a:ext>
            </a:extLst>
          </p:cNvPr>
          <p:cNvSpPr/>
          <p:nvPr/>
        </p:nvSpPr>
        <p:spPr>
          <a:xfrm>
            <a:off x="8372212" y="3816991"/>
            <a:ext cx="1107347" cy="2634143"/>
          </a:xfrm>
          <a:prstGeom prst="flowChartInputOutpu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C2229253-737E-44B2-82B4-A969C4E9B51D}"/>
              </a:ext>
            </a:extLst>
          </p:cNvPr>
          <p:cNvSpPr/>
          <p:nvPr/>
        </p:nvSpPr>
        <p:spPr>
          <a:xfrm>
            <a:off x="9764787" y="4261607"/>
            <a:ext cx="1879134" cy="1848373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xmlns="" id="{495D3995-3D72-4121-8F4B-B6F5FA803123}"/>
              </a:ext>
            </a:extLst>
          </p:cNvPr>
          <p:cNvCxnSpPr>
            <a:cxnSpLocks/>
          </p:cNvCxnSpPr>
          <p:nvPr/>
        </p:nvCxnSpPr>
        <p:spPr>
          <a:xfrm>
            <a:off x="9663764" y="635267"/>
            <a:ext cx="1915428" cy="52939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xmlns="" id="{31E651A0-32F7-4B6C-AC7A-53AEC1E5C012}"/>
              </a:ext>
            </a:extLst>
          </p:cNvPr>
          <p:cNvCxnSpPr>
            <a:cxnSpLocks/>
          </p:cNvCxnSpPr>
          <p:nvPr/>
        </p:nvCxnSpPr>
        <p:spPr>
          <a:xfrm>
            <a:off x="9672506" y="654341"/>
            <a:ext cx="981512" cy="161907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xmlns="" id="{DE15C5A6-0ABE-4512-8458-95C2E2976580}"/>
              </a:ext>
            </a:extLst>
          </p:cNvPr>
          <p:cNvCxnSpPr>
            <a:cxnSpLocks/>
          </p:cNvCxnSpPr>
          <p:nvPr/>
        </p:nvCxnSpPr>
        <p:spPr>
          <a:xfrm flipV="1">
            <a:off x="10654018" y="1476462"/>
            <a:ext cx="142613" cy="838901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xmlns="" id="{085CD79C-7DB5-4E1B-A198-ED50194C89C9}"/>
              </a:ext>
            </a:extLst>
          </p:cNvPr>
          <p:cNvCxnSpPr>
            <a:cxnSpLocks/>
          </p:cNvCxnSpPr>
          <p:nvPr/>
        </p:nvCxnSpPr>
        <p:spPr>
          <a:xfrm flipH="1">
            <a:off x="10766520" y="1150528"/>
            <a:ext cx="805342" cy="34394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xmlns="" id="{03BC2C9F-1FCF-4F24-A986-9044B8AC0B64}"/>
              </a:ext>
            </a:extLst>
          </p:cNvPr>
          <p:cNvCxnSpPr>
            <a:cxnSpLocks/>
          </p:cNvCxnSpPr>
          <p:nvPr/>
        </p:nvCxnSpPr>
        <p:spPr>
          <a:xfrm>
            <a:off x="1560352" y="2650921"/>
            <a:ext cx="805343" cy="1233182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xmlns="" id="{A3BBC727-D0C5-4D07-9DEA-D998E86DCDF9}"/>
              </a:ext>
            </a:extLst>
          </p:cNvPr>
          <p:cNvCxnSpPr>
            <a:cxnSpLocks/>
          </p:cNvCxnSpPr>
          <p:nvPr/>
        </p:nvCxnSpPr>
        <p:spPr>
          <a:xfrm flipH="1">
            <a:off x="729842" y="2643930"/>
            <a:ext cx="848688" cy="1164672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xmlns="" id="{E8A77732-513A-4BC4-9CCC-7EA22EA099B9}"/>
              </a:ext>
            </a:extLst>
          </p:cNvPr>
          <p:cNvCxnSpPr>
            <a:cxnSpLocks/>
          </p:cNvCxnSpPr>
          <p:nvPr/>
        </p:nvCxnSpPr>
        <p:spPr>
          <a:xfrm>
            <a:off x="731240" y="3784833"/>
            <a:ext cx="753611" cy="577442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xmlns="" id="{F10EFF5C-D07D-421B-B79A-DC5552BC7E3A}"/>
              </a:ext>
            </a:extLst>
          </p:cNvPr>
          <p:cNvCxnSpPr>
            <a:cxnSpLocks/>
          </p:cNvCxnSpPr>
          <p:nvPr/>
        </p:nvCxnSpPr>
        <p:spPr>
          <a:xfrm flipH="1">
            <a:off x="1468073" y="3867325"/>
            <a:ext cx="906013" cy="51172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>
            <a:extLst>
              <a:ext uri="{FF2B5EF4-FFF2-40B4-BE49-F238E27FC236}">
                <a16:creationId xmlns:a16="http://schemas.microsoft.com/office/drawing/2014/main" xmlns="" id="{A0A7B633-8302-4EE5-8596-71933F8B16A8}"/>
              </a:ext>
            </a:extLst>
          </p:cNvPr>
          <p:cNvSpPr/>
          <p:nvPr/>
        </p:nvSpPr>
        <p:spPr>
          <a:xfrm>
            <a:off x="436228" y="176169"/>
            <a:ext cx="11081856" cy="37750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xmlns="" id="{63A36B35-2412-478C-BF0E-67F3D82A5FA1}"/>
              </a:ext>
            </a:extLst>
          </p:cNvPr>
          <p:cNvSpPr txBox="1"/>
          <p:nvPr/>
        </p:nvSpPr>
        <p:spPr>
          <a:xfrm>
            <a:off x="855677" y="226504"/>
            <a:ext cx="8498048" cy="369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latin typeface="Dotum" panose="020B0600000101010101" pitchFamily="34" charset="-127"/>
                <a:ea typeface="Dotum" panose="020B0600000101010101" pitchFamily="34" charset="-127"/>
              </a:rPr>
              <a:t>Παρατήρησε τα πιο κάτω σχήματα.  Σε τι μοιάζουν όλα μεταξύ τους;</a:t>
            </a:r>
            <a:endParaRPr lang="en-US" dirty="0">
              <a:latin typeface="Dotum" panose="020B0600000101010101" pitchFamily="34" charset="-127"/>
              <a:ea typeface="Dotu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3695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xmlns="" id="{0031FD51-F07B-480E-A156-1B7BBD8C32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0340827"/>
              </p:ext>
            </p:extLst>
          </p:nvPr>
        </p:nvGraphicFramePr>
        <p:xfrm>
          <a:off x="486561" y="570451"/>
          <a:ext cx="10914080" cy="5848244"/>
        </p:xfrm>
        <a:graphic>
          <a:graphicData uri="http://schemas.openxmlformats.org/drawingml/2006/table">
            <a:tbl>
              <a:tblPr firstRow="1" bandRow="1"/>
              <a:tblGrid>
                <a:gridCol w="2182816">
                  <a:extLst>
                    <a:ext uri="{9D8B030D-6E8A-4147-A177-3AD203B41FA5}">
                      <a16:colId xmlns:a16="http://schemas.microsoft.com/office/drawing/2014/main" xmlns="" val="323098899"/>
                    </a:ext>
                  </a:extLst>
                </a:gridCol>
                <a:gridCol w="2182816">
                  <a:extLst>
                    <a:ext uri="{9D8B030D-6E8A-4147-A177-3AD203B41FA5}">
                      <a16:colId xmlns:a16="http://schemas.microsoft.com/office/drawing/2014/main" xmlns="" val="1628904362"/>
                    </a:ext>
                  </a:extLst>
                </a:gridCol>
                <a:gridCol w="2182816">
                  <a:extLst>
                    <a:ext uri="{9D8B030D-6E8A-4147-A177-3AD203B41FA5}">
                      <a16:colId xmlns:a16="http://schemas.microsoft.com/office/drawing/2014/main" xmlns="" val="459685948"/>
                    </a:ext>
                  </a:extLst>
                </a:gridCol>
                <a:gridCol w="2182816">
                  <a:extLst>
                    <a:ext uri="{9D8B030D-6E8A-4147-A177-3AD203B41FA5}">
                      <a16:colId xmlns:a16="http://schemas.microsoft.com/office/drawing/2014/main" xmlns="" val="359022499"/>
                    </a:ext>
                  </a:extLst>
                </a:gridCol>
                <a:gridCol w="2182816">
                  <a:extLst>
                    <a:ext uri="{9D8B030D-6E8A-4147-A177-3AD203B41FA5}">
                      <a16:colId xmlns:a16="http://schemas.microsoft.com/office/drawing/2014/main" xmlns="" val="995204080"/>
                    </a:ext>
                  </a:extLst>
                </a:gridCol>
              </a:tblGrid>
              <a:tr h="191828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 </a:t>
                      </a:r>
                    </a:p>
                    <a:p>
                      <a:endParaRPr lang="el-GR" dirty="0"/>
                    </a:p>
                    <a:p>
                      <a:endParaRPr lang="el-GR" dirty="0"/>
                    </a:p>
                    <a:p>
                      <a:endParaRPr lang="el-GR" dirty="0"/>
                    </a:p>
                    <a:p>
                      <a:endParaRPr lang="el-GR" dirty="0"/>
                    </a:p>
                    <a:p>
                      <a:r>
                        <a:rPr lang="el-GR" b="1" dirty="0">
                          <a:latin typeface="Dotum" panose="020B0600000101010101" pitchFamily="34" charset="-127"/>
                          <a:ea typeface="Dotum" panose="020B0600000101010101" pitchFamily="34" charset="-127"/>
                        </a:rPr>
                        <a:t>Γωνιές: οξείες, αμβλείες, ορθές </a:t>
                      </a:r>
                      <a:endParaRPr lang="en-US" b="1" dirty="0">
                        <a:latin typeface="Dotum" panose="020B0600000101010101" pitchFamily="34" charset="-127"/>
                        <a:ea typeface="Dotum" panose="020B0600000101010101" pitchFamily="34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      </a:t>
                      </a:r>
                    </a:p>
                    <a:p>
                      <a:endParaRPr lang="el-GR" dirty="0"/>
                    </a:p>
                    <a:p>
                      <a:endParaRPr lang="el-GR" dirty="0"/>
                    </a:p>
                    <a:p>
                      <a:endParaRPr lang="el-GR" dirty="0"/>
                    </a:p>
                    <a:p>
                      <a:endParaRPr lang="el-GR" dirty="0"/>
                    </a:p>
                    <a:p>
                      <a:pPr algn="ctr"/>
                      <a:r>
                        <a:rPr lang="el-GR" b="1" dirty="0">
                          <a:latin typeface="Dotum" panose="020B0600000101010101" pitchFamily="34" charset="-127"/>
                          <a:ea typeface="Dotum" panose="020B0600000101010101" pitchFamily="34" charset="-127"/>
                        </a:rPr>
                        <a:t>Γωνιές: 4 ορθές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  <a:p>
                      <a:endParaRPr lang="el-GR" dirty="0"/>
                    </a:p>
                    <a:p>
                      <a:endParaRPr lang="el-GR" dirty="0"/>
                    </a:p>
                    <a:p>
                      <a:endParaRPr lang="el-GR" dirty="0"/>
                    </a:p>
                    <a:p>
                      <a:endParaRPr lang="el-GR" dirty="0"/>
                    </a:p>
                    <a:p>
                      <a:r>
                        <a:rPr lang="el-GR" b="1" dirty="0">
                          <a:latin typeface="Dotum" panose="020B0600000101010101" pitchFamily="34" charset="-127"/>
                          <a:ea typeface="Dotum" panose="020B0600000101010101" pitchFamily="34" charset="-127"/>
                        </a:rPr>
                        <a:t>  4 ίσες πλευρές</a:t>
                      </a:r>
                      <a:endParaRPr lang="en-US" b="1" dirty="0">
                        <a:latin typeface="Dotum" panose="020B0600000101010101" pitchFamily="34" charset="-127"/>
                        <a:ea typeface="Dotum" panose="020B0600000101010101" pitchFamily="34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b="1" dirty="0">
                        <a:latin typeface="Dotum" panose="020B0600000101010101" pitchFamily="34" charset="-127"/>
                        <a:ea typeface="Dotum" panose="020B0600000101010101" pitchFamily="34" charset="-127"/>
                      </a:endParaRPr>
                    </a:p>
                    <a:p>
                      <a:endParaRPr lang="el-GR" b="1" dirty="0">
                        <a:latin typeface="Dotum" panose="020B0600000101010101" pitchFamily="34" charset="-127"/>
                        <a:ea typeface="Dotum" panose="020B0600000101010101" pitchFamily="34" charset="-127"/>
                      </a:endParaRPr>
                    </a:p>
                    <a:p>
                      <a:endParaRPr lang="el-GR" b="1" dirty="0">
                        <a:latin typeface="Dotum" panose="020B0600000101010101" pitchFamily="34" charset="-127"/>
                        <a:ea typeface="Dotum" panose="020B0600000101010101" pitchFamily="34" charset="-127"/>
                      </a:endParaRPr>
                    </a:p>
                    <a:p>
                      <a:endParaRPr lang="el-GR" b="1" dirty="0">
                        <a:latin typeface="Dotum" panose="020B0600000101010101" pitchFamily="34" charset="-127"/>
                        <a:ea typeface="Dotum" panose="020B0600000101010101" pitchFamily="34" charset="-127"/>
                      </a:endParaRPr>
                    </a:p>
                    <a:p>
                      <a:endParaRPr lang="el-GR" b="1" dirty="0">
                        <a:latin typeface="Dotum" panose="020B0600000101010101" pitchFamily="34" charset="-127"/>
                        <a:ea typeface="Dotum" panose="020B0600000101010101" pitchFamily="34" charset="-127"/>
                      </a:endParaRPr>
                    </a:p>
                    <a:p>
                      <a:r>
                        <a:rPr lang="el-GR" b="1" dirty="0">
                          <a:latin typeface="Dotum" panose="020B0600000101010101" pitchFamily="34" charset="-127"/>
                          <a:ea typeface="Dotum" panose="020B0600000101010101" pitchFamily="34" charset="-127"/>
                        </a:rPr>
                        <a:t>2 μεγάλες </a:t>
                      </a:r>
                      <a:r>
                        <a:rPr lang="el-GR" b="1">
                          <a:latin typeface="Dotum" panose="020B0600000101010101" pitchFamily="34" charset="-127"/>
                          <a:ea typeface="Dotum" panose="020B0600000101010101" pitchFamily="34" charset="-127"/>
                        </a:rPr>
                        <a:t>και </a:t>
                      </a:r>
                    </a:p>
                    <a:p>
                      <a:r>
                        <a:rPr lang="el-GR" b="1">
                          <a:latin typeface="Dotum" panose="020B0600000101010101" pitchFamily="34" charset="-127"/>
                          <a:ea typeface="Dotum" panose="020B0600000101010101" pitchFamily="34" charset="-127"/>
                        </a:rPr>
                        <a:t>2 </a:t>
                      </a:r>
                      <a:r>
                        <a:rPr lang="el-GR" b="1" dirty="0">
                          <a:latin typeface="Dotum" panose="020B0600000101010101" pitchFamily="34" charset="-127"/>
                          <a:ea typeface="Dotum" panose="020B0600000101010101" pitchFamily="34" charset="-127"/>
                        </a:rPr>
                        <a:t>μικρές πλευρές</a:t>
                      </a:r>
                      <a:endParaRPr lang="en-US" b="1" dirty="0">
                        <a:latin typeface="Dotum" panose="020B0600000101010101" pitchFamily="34" charset="-127"/>
                        <a:ea typeface="Dotum" panose="020B0600000101010101" pitchFamily="34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7152901"/>
                  </a:ext>
                </a:extLst>
              </a:tr>
              <a:tr h="1918282">
                <a:tc>
                  <a:txBody>
                    <a:bodyPr/>
                    <a:lstStyle/>
                    <a:p>
                      <a:endParaRPr lang="el-GR" dirty="0"/>
                    </a:p>
                    <a:p>
                      <a:endParaRPr lang="el-GR" dirty="0"/>
                    </a:p>
                    <a:p>
                      <a:endParaRPr lang="el-GR" dirty="0"/>
                    </a:p>
                    <a:p>
                      <a:endParaRPr lang="el-GR" dirty="0"/>
                    </a:p>
                    <a:p>
                      <a:endParaRPr lang="el-GR" dirty="0"/>
                    </a:p>
                    <a:p>
                      <a:pPr algn="ctr"/>
                      <a:r>
                        <a:rPr lang="el-GR" b="1" dirty="0">
                          <a:latin typeface="Dotum" panose="020B0600000101010101" pitchFamily="34" charset="-127"/>
                          <a:ea typeface="Dotum" panose="020B0600000101010101" pitchFamily="34" charset="-127"/>
                        </a:rPr>
                        <a:t>ορθογώνιο</a:t>
                      </a:r>
                      <a:endParaRPr lang="en-US" b="1" dirty="0">
                        <a:latin typeface="Dotum" panose="020B0600000101010101" pitchFamily="34" charset="-127"/>
                        <a:ea typeface="Dotum" panose="020B0600000101010101" pitchFamily="34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Dotum" panose="020B0600000101010101" pitchFamily="34" charset="-127"/>
                        <a:ea typeface="Dotum" panose="020B0600000101010101" pitchFamily="34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34930733"/>
                  </a:ext>
                </a:extLst>
              </a:tr>
              <a:tr h="1918282">
                <a:tc>
                  <a:txBody>
                    <a:bodyPr/>
                    <a:lstStyle/>
                    <a:p>
                      <a:endParaRPr lang="el-GR" dirty="0"/>
                    </a:p>
                    <a:p>
                      <a:endParaRPr lang="el-GR" dirty="0"/>
                    </a:p>
                    <a:p>
                      <a:endParaRPr lang="el-GR" dirty="0"/>
                    </a:p>
                    <a:p>
                      <a:endParaRPr lang="el-GR" dirty="0"/>
                    </a:p>
                    <a:p>
                      <a:endParaRPr lang="el-GR" dirty="0"/>
                    </a:p>
                    <a:p>
                      <a:pPr algn="ctr"/>
                      <a:r>
                        <a:rPr lang="el-GR" b="1" dirty="0">
                          <a:latin typeface="Dotum" panose="020B0600000101010101" pitchFamily="34" charset="-127"/>
                          <a:ea typeface="Dotum" panose="020B0600000101010101" pitchFamily="34" charset="-127"/>
                        </a:rPr>
                        <a:t>τετράγωνο</a:t>
                      </a:r>
                      <a:endParaRPr lang="en-US" b="1" dirty="0">
                        <a:latin typeface="Dotum" panose="020B0600000101010101" pitchFamily="34" charset="-127"/>
                        <a:ea typeface="Dotum" panose="020B0600000101010101" pitchFamily="34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37085730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3FCB7DD1-2369-4EDB-BC64-EAEEB396DD37}"/>
              </a:ext>
            </a:extLst>
          </p:cNvPr>
          <p:cNvSpPr/>
          <p:nvPr/>
        </p:nvSpPr>
        <p:spPr>
          <a:xfrm>
            <a:off x="662732" y="2885813"/>
            <a:ext cx="1786854" cy="864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CC56B6D-12C8-4597-8C0F-974A73ACFACC}"/>
              </a:ext>
            </a:extLst>
          </p:cNvPr>
          <p:cNvSpPr txBox="1"/>
          <p:nvPr/>
        </p:nvSpPr>
        <p:spPr>
          <a:xfrm>
            <a:off x="880845" y="4672666"/>
            <a:ext cx="1283515" cy="1098959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37290732-4045-444F-A61D-DC2E395E340D}"/>
              </a:ext>
            </a:extLst>
          </p:cNvPr>
          <p:cNvCxnSpPr/>
          <p:nvPr/>
        </p:nvCxnSpPr>
        <p:spPr>
          <a:xfrm flipH="1">
            <a:off x="2810312" y="713064"/>
            <a:ext cx="503340" cy="545285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F6CC94B0-C3DC-4879-92BB-17B22E4F1A7D}"/>
              </a:ext>
            </a:extLst>
          </p:cNvPr>
          <p:cNvCxnSpPr>
            <a:cxnSpLocks/>
          </p:cNvCxnSpPr>
          <p:nvPr/>
        </p:nvCxnSpPr>
        <p:spPr>
          <a:xfrm flipH="1">
            <a:off x="3254928" y="721453"/>
            <a:ext cx="58723" cy="671119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39CF0BE5-72DD-4966-996B-F3CC1718BF0F}"/>
              </a:ext>
            </a:extLst>
          </p:cNvPr>
          <p:cNvCxnSpPr>
            <a:cxnSpLocks/>
          </p:cNvCxnSpPr>
          <p:nvPr/>
        </p:nvCxnSpPr>
        <p:spPr>
          <a:xfrm flipH="1">
            <a:off x="3531766" y="689295"/>
            <a:ext cx="613794" cy="308995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C57307D6-DE06-4D6B-88B4-1D65AEAF2910}"/>
              </a:ext>
            </a:extLst>
          </p:cNvPr>
          <p:cNvCxnSpPr>
            <a:cxnSpLocks/>
          </p:cNvCxnSpPr>
          <p:nvPr/>
        </p:nvCxnSpPr>
        <p:spPr>
          <a:xfrm>
            <a:off x="4127384" y="687897"/>
            <a:ext cx="520116" cy="33556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C890FA8F-F730-4E11-A48A-DA3B6F9E95F8}"/>
              </a:ext>
            </a:extLst>
          </p:cNvPr>
          <p:cNvCxnSpPr>
            <a:cxnSpLocks/>
          </p:cNvCxnSpPr>
          <p:nvPr/>
        </p:nvCxnSpPr>
        <p:spPr>
          <a:xfrm flipH="1">
            <a:off x="3432496" y="1712752"/>
            <a:ext cx="585831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8857D8F8-04EB-4DBE-BBA0-D0D4480B44D0}"/>
              </a:ext>
            </a:extLst>
          </p:cNvPr>
          <p:cNvCxnSpPr>
            <a:cxnSpLocks/>
          </p:cNvCxnSpPr>
          <p:nvPr/>
        </p:nvCxnSpPr>
        <p:spPr>
          <a:xfrm>
            <a:off x="3432495" y="1048624"/>
            <a:ext cx="0" cy="680907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xmlns="" id="{BE1D206E-AA74-42EC-B2D0-943327512CCC}"/>
              </a:ext>
            </a:extLst>
          </p:cNvPr>
          <p:cNvCxnSpPr>
            <a:cxnSpLocks/>
          </p:cNvCxnSpPr>
          <p:nvPr/>
        </p:nvCxnSpPr>
        <p:spPr>
          <a:xfrm flipH="1">
            <a:off x="3843555" y="1040235"/>
            <a:ext cx="392885" cy="496349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xmlns="" id="{F0324E6A-EA81-4DD1-B799-F3FB8D7CFCDD}"/>
              </a:ext>
            </a:extLst>
          </p:cNvPr>
          <p:cNvCxnSpPr>
            <a:cxnSpLocks/>
          </p:cNvCxnSpPr>
          <p:nvPr/>
        </p:nvCxnSpPr>
        <p:spPr>
          <a:xfrm flipH="1">
            <a:off x="3842159" y="1400962"/>
            <a:ext cx="587229" cy="125834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xmlns="" id="{678CB8D9-7E73-4396-8BEA-AA5C905A0C66}"/>
              </a:ext>
            </a:extLst>
          </p:cNvPr>
          <p:cNvCxnSpPr>
            <a:cxnSpLocks/>
          </p:cNvCxnSpPr>
          <p:nvPr/>
        </p:nvCxnSpPr>
        <p:spPr>
          <a:xfrm>
            <a:off x="5044579" y="1167468"/>
            <a:ext cx="0" cy="680907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xmlns="" id="{07780028-BE3E-4B5D-B073-2F356D9078FA}"/>
              </a:ext>
            </a:extLst>
          </p:cNvPr>
          <p:cNvCxnSpPr>
            <a:cxnSpLocks/>
          </p:cNvCxnSpPr>
          <p:nvPr/>
        </p:nvCxnSpPr>
        <p:spPr>
          <a:xfrm>
            <a:off x="5016616" y="1174459"/>
            <a:ext cx="545285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xmlns="" id="{81B07BE2-8946-40F6-B7E0-D59553E000BE}"/>
              </a:ext>
            </a:extLst>
          </p:cNvPr>
          <p:cNvCxnSpPr>
            <a:cxnSpLocks/>
          </p:cNvCxnSpPr>
          <p:nvPr/>
        </p:nvCxnSpPr>
        <p:spPr>
          <a:xfrm>
            <a:off x="6453930" y="798353"/>
            <a:ext cx="0" cy="680907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xmlns="" id="{1FBEEA93-5EF3-4E22-9310-718E15CF218B}"/>
              </a:ext>
            </a:extLst>
          </p:cNvPr>
          <p:cNvCxnSpPr>
            <a:cxnSpLocks/>
          </p:cNvCxnSpPr>
          <p:nvPr/>
        </p:nvCxnSpPr>
        <p:spPr>
          <a:xfrm flipH="1">
            <a:off x="5687736" y="816529"/>
            <a:ext cx="771789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xmlns="" id="{73E4DFBF-93A6-4843-88D8-22140B2F5F8F}"/>
              </a:ext>
            </a:extLst>
          </p:cNvPr>
          <p:cNvCxnSpPr>
            <a:cxnSpLocks/>
          </p:cNvCxnSpPr>
          <p:nvPr/>
        </p:nvCxnSpPr>
        <p:spPr>
          <a:xfrm>
            <a:off x="5816367" y="1024856"/>
            <a:ext cx="0" cy="680907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xmlns="" id="{69667F16-F024-4AFB-B27F-F016103681ED}"/>
              </a:ext>
            </a:extLst>
          </p:cNvPr>
          <p:cNvCxnSpPr>
            <a:cxnSpLocks/>
          </p:cNvCxnSpPr>
          <p:nvPr/>
        </p:nvCxnSpPr>
        <p:spPr>
          <a:xfrm>
            <a:off x="5805182" y="1686187"/>
            <a:ext cx="478172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xmlns="" id="{911F20C6-65F1-477E-A678-BA5BC68E5C14}"/>
              </a:ext>
            </a:extLst>
          </p:cNvPr>
          <p:cNvCxnSpPr>
            <a:cxnSpLocks/>
          </p:cNvCxnSpPr>
          <p:nvPr/>
        </p:nvCxnSpPr>
        <p:spPr>
          <a:xfrm>
            <a:off x="6839824" y="1159079"/>
            <a:ext cx="0" cy="680907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xmlns="" id="{F5C33023-025C-4BA8-981D-BA8545EEFA4C}"/>
              </a:ext>
            </a:extLst>
          </p:cNvPr>
          <p:cNvCxnSpPr>
            <a:cxnSpLocks/>
          </p:cNvCxnSpPr>
          <p:nvPr/>
        </p:nvCxnSpPr>
        <p:spPr>
          <a:xfrm>
            <a:off x="6409189" y="1823208"/>
            <a:ext cx="447413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Picture 44">
            <a:extLst>
              <a:ext uri="{FF2B5EF4-FFF2-40B4-BE49-F238E27FC236}">
                <a16:creationId xmlns:a16="http://schemas.microsoft.com/office/drawing/2014/main" xmlns="" id="{897ED2B3-D70C-46F3-8E40-5D07878CB006}"/>
              </a:ext>
            </a:extLst>
          </p:cNvPr>
          <p:cNvPicPr/>
          <p:nvPr/>
        </p:nvPicPr>
        <p:blipFill rotWithShape="1">
          <a:blip r:embed="rId2"/>
          <a:srcRect l="65494" t="25166" r="10581"/>
          <a:stretch/>
        </p:blipFill>
        <p:spPr>
          <a:xfrm>
            <a:off x="7634613" y="822122"/>
            <a:ext cx="594988" cy="1216404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xmlns="" id="{3FACD6B1-62B1-4D1C-A090-7070E5AE5043}"/>
              </a:ext>
            </a:extLst>
          </p:cNvPr>
          <p:cNvPicPr/>
          <p:nvPr/>
        </p:nvPicPr>
        <p:blipFill rotWithShape="1">
          <a:blip r:embed="rId2"/>
          <a:srcRect l="65494" t="25166" r="10581"/>
          <a:stretch/>
        </p:blipFill>
        <p:spPr>
          <a:xfrm>
            <a:off x="8214853" y="823521"/>
            <a:ext cx="594988" cy="1216404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xmlns="" id="{48913375-643C-4369-8E92-BEF53AEE9DB1}"/>
              </a:ext>
            </a:extLst>
          </p:cNvPr>
          <p:cNvPicPr/>
          <p:nvPr/>
        </p:nvPicPr>
        <p:blipFill rotWithShape="1">
          <a:blip r:embed="rId2"/>
          <a:srcRect l="65494" t="25166" r="10581"/>
          <a:stretch/>
        </p:blipFill>
        <p:spPr>
          <a:xfrm>
            <a:off x="9681527" y="645954"/>
            <a:ext cx="569820" cy="1283514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xmlns="" id="{C44AD91C-E5CA-4F84-82B6-994E78A60D08}"/>
              </a:ext>
            </a:extLst>
          </p:cNvPr>
          <p:cNvPicPr/>
          <p:nvPr/>
        </p:nvPicPr>
        <p:blipFill rotWithShape="1">
          <a:blip r:embed="rId2"/>
          <a:srcRect l="65494" t="25166" r="10581"/>
          <a:stretch/>
        </p:blipFill>
        <p:spPr>
          <a:xfrm>
            <a:off x="10461703" y="906011"/>
            <a:ext cx="485930" cy="897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045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A close up of a toy&#10;&#10;Description automatically generated">
            <a:extLst>
              <a:ext uri="{FF2B5EF4-FFF2-40B4-BE49-F238E27FC236}">
                <a16:creationId xmlns:a16="http://schemas.microsoft.com/office/drawing/2014/main" xmlns="" id="{1CE573A0-5087-4A6A-A8B8-2B55BFE342C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34" r="22383" b="8380"/>
          <a:stretch/>
        </p:blipFill>
        <p:spPr>
          <a:xfrm>
            <a:off x="1082178" y="427840"/>
            <a:ext cx="2617365" cy="6283353"/>
          </a:xfrm>
          <a:prstGeom prst="rect">
            <a:avLst/>
          </a:prstGeom>
        </p:spPr>
      </p:pic>
      <p:sp>
        <p:nvSpPr>
          <p:cNvPr id="25" name="Speech Bubble: Rectangle with Corners Rounded 24">
            <a:extLst>
              <a:ext uri="{FF2B5EF4-FFF2-40B4-BE49-F238E27FC236}">
                <a16:creationId xmlns:a16="http://schemas.microsoft.com/office/drawing/2014/main" xmlns="" id="{A096C564-A6F3-4AEF-B76F-A4C16C328121}"/>
              </a:ext>
            </a:extLst>
          </p:cNvPr>
          <p:cNvSpPr/>
          <p:nvPr/>
        </p:nvSpPr>
        <p:spPr>
          <a:xfrm>
            <a:off x="4071486" y="847023"/>
            <a:ext cx="3378468" cy="2521819"/>
          </a:xfrm>
          <a:prstGeom prst="wedgeRoundRectCallout">
            <a:avLst>
              <a:gd name="adj1" fmla="val -80092"/>
              <a:gd name="adj2" fmla="val -13073"/>
              <a:gd name="adj3" fmla="val 16667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006D98F1-29F0-4682-BB5F-84AD823397C3}"/>
              </a:ext>
            </a:extLst>
          </p:cNvPr>
          <p:cNvPicPr/>
          <p:nvPr/>
        </p:nvPicPr>
        <p:blipFill rotWithShape="1">
          <a:blip r:embed="rId3"/>
          <a:srcRect l="65494" t="25166" r="10581"/>
          <a:stretch/>
        </p:blipFill>
        <p:spPr>
          <a:xfrm>
            <a:off x="7639911" y="2356336"/>
            <a:ext cx="1387267" cy="309707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E6268224-C95F-44BF-AE7D-EA7083F69615}"/>
              </a:ext>
            </a:extLst>
          </p:cNvPr>
          <p:cNvPicPr/>
          <p:nvPr/>
        </p:nvPicPr>
        <p:blipFill rotWithShape="1">
          <a:blip r:embed="rId3"/>
          <a:srcRect r="80828"/>
          <a:stretch/>
        </p:blipFill>
        <p:spPr>
          <a:xfrm>
            <a:off x="9371415" y="974484"/>
            <a:ext cx="1537012" cy="4528351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BD1A3F41-B02F-4B2A-AD61-275CD29FC1D3}"/>
              </a:ext>
            </a:extLst>
          </p:cNvPr>
          <p:cNvSpPr txBox="1"/>
          <p:nvPr/>
        </p:nvSpPr>
        <p:spPr>
          <a:xfrm>
            <a:off x="4215866" y="1039528"/>
            <a:ext cx="312821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>
                <a:latin typeface="Dotum" panose="020B0600000101010101" pitchFamily="34" charset="-127"/>
                <a:ea typeface="Dotum" panose="020B0600000101010101" pitchFamily="34" charset="-127"/>
              </a:rPr>
              <a:t>Έχω δύο μεγάλες ράβδους και </a:t>
            </a:r>
          </a:p>
          <a:p>
            <a:r>
              <a:rPr lang="el-GR" sz="2400" dirty="0">
                <a:latin typeface="Dotum" panose="020B0600000101010101" pitchFamily="34" charset="-127"/>
                <a:ea typeface="Dotum" panose="020B0600000101010101" pitchFamily="34" charset="-127"/>
              </a:rPr>
              <a:t>δύο μικρές. Πόσα διαφορετικά</a:t>
            </a:r>
          </a:p>
          <a:p>
            <a:r>
              <a:rPr lang="el-GR" sz="2400" dirty="0">
                <a:latin typeface="Dotum" panose="020B0600000101010101" pitchFamily="34" charset="-127"/>
                <a:ea typeface="Dotum" panose="020B0600000101010101" pitchFamily="34" charset="-127"/>
              </a:rPr>
              <a:t>τετράπλευρα μπορώ να φτιάξω;</a:t>
            </a:r>
            <a:endParaRPr lang="en-US" sz="2400" dirty="0">
              <a:latin typeface="Dotum" panose="020B0600000101010101" pitchFamily="34" charset="-127"/>
              <a:ea typeface="Dotum" panose="020B0600000101010101" pitchFamily="34" charset="-127"/>
            </a:endParaRP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xmlns="" id="{58DC709B-BB08-4DA8-B850-734CA26E2FC8}"/>
              </a:ext>
            </a:extLst>
          </p:cNvPr>
          <p:cNvSpPr/>
          <p:nvPr/>
        </p:nvSpPr>
        <p:spPr>
          <a:xfrm>
            <a:off x="2618072" y="4860758"/>
            <a:ext cx="1578543" cy="6930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latin typeface="Dotum" panose="020B0600000101010101" pitchFamily="34" charset="-127"/>
                <a:ea typeface="Dotum" panose="020B0600000101010101" pitchFamily="34" charset="-127"/>
              </a:rPr>
              <a:t>Θάνος</a:t>
            </a:r>
            <a:endParaRPr lang="en-US" sz="3200" b="1" dirty="0">
              <a:latin typeface="Dotum" panose="020B0600000101010101" pitchFamily="34" charset="-127"/>
              <a:ea typeface="Dotu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67657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3CA76A61-D7AC-4CA3-B892-3341FEF1383D}"/>
              </a:ext>
            </a:extLst>
          </p:cNvPr>
          <p:cNvPicPr/>
          <p:nvPr/>
        </p:nvPicPr>
        <p:blipFill rotWithShape="1">
          <a:blip r:embed="rId2"/>
          <a:srcRect l="65494" t="25166" r="10581"/>
          <a:stretch/>
        </p:blipFill>
        <p:spPr>
          <a:xfrm>
            <a:off x="8121174" y="298936"/>
            <a:ext cx="1387267" cy="309707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9CBD2DB9-2A5D-41AE-A38A-AAEF2F7FE5D6}"/>
              </a:ext>
            </a:extLst>
          </p:cNvPr>
          <p:cNvPicPr/>
          <p:nvPr/>
        </p:nvPicPr>
        <p:blipFill rotWithShape="1">
          <a:blip r:embed="rId2"/>
          <a:srcRect l="65494" t="25166" r="10581"/>
          <a:stretch/>
        </p:blipFill>
        <p:spPr>
          <a:xfrm>
            <a:off x="9368448" y="3471262"/>
            <a:ext cx="1387267" cy="309707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E96AC67-7387-428B-9721-200AC87341D6}"/>
              </a:ext>
            </a:extLst>
          </p:cNvPr>
          <p:cNvPicPr/>
          <p:nvPr/>
        </p:nvPicPr>
        <p:blipFill rotWithShape="1">
          <a:blip r:embed="rId2"/>
          <a:srcRect l="65494" t="25166" r="10581"/>
          <a:stretch/>
        </p:blipFill>
        <p:spPr>
          <a:xfrm>
            <a:off x="9448658" y="314978"/>
            <a:ext cx="1387267" cy="309707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34239DFF-6608-4A58-A3FE-706D9C556D43}"/>
              </a:ext>
            </a:extLst>
          </p:cNvPr>
          <p:cNvPicPr/>
          <p:nvPr/>
        </p:nvPicPr>
        <p:blipFill rotWithShape="1">
          <a:blip r:embed="rId2"/>
          <a:srcRect l="65494" t="25166" r="10581"/>
          <a:stretch/>
        </p:blipFill>
        <p:spPr>
          <a:xfrm>
            <a:off x="10695932" y="3487304"/>
            <a:ext cx="1387267" cy="309707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6019DF75-BCFF-448B-A25D-BD40644737B2}"/>
              </a:ext>
            </a:extLst>
          </p:cNvPr>
          <p:cNvPicPr/>
          <p:nvPr/>
        </p:nvPicPr>
        <p:blipFill rotWithShape="1">
          <a:blip r:embed="rId2"/>
          <a:srcRect l="65494" t="25166" r="10581"/>
          <a:stretch/>
        </p:blipFill>
        <p:spPr>
          <a:xfrm>
            <a:off x="10715984" y="294925"/>
            <a:ext cx="1387267" cy="309707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EC489D29-84C1-4497-9570-A6D593738E8C}"/>
              </a:ext>
            </a:extLst>
          </p:cNvPr>
          <p:cNvPicPr/>
          <p:nvPr/>
        </p:nvPicPr>
        <p:blipFill rotWithShape="1">
          <a:blip r:embed="rId2"/>
          <a:srcRect r="80828"/>
          <a:stretch/>
        </p:blipFill>
        <p:spPr>
          <a:xfrm>
            <a:off x="6664309" y="1539969"/>
            <a:ext cx="1537012" cy="452835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8C2AF589-F7C5-45F7-AD4A-DA05F9FF7974}"/>
              </a:ext>
            </a:extLst>
          </p:cNvPr>
          <p:cNvPicPr/>
          <p:nvPr/>
        </p:nvPicPr>
        <p:blipFill rotWithShape="1">
          <a:blip r:embed="rId2"/>
          <a:srcRect r="80828"/>
          <a:stretch/>
        </p:blipFill>
        <p:spPr>
          <a:xfrm>
            <a:off x="5132288" y="1560021"/>
            <a:ext cx="1537012" cy="452835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5998CF37-FDC7-4F16-B420-163EFFD0305C}"/>
              </a:ext>
            </a:extLst>
          </p:cNvPr>
          <p:cNvPicPr/>
          <p:nvPr/>
        </p:nvPicPr>
        <p:blipFill rotWithShape="1">
          <a:blip r:embed="rId2"/>
          <a:srcRect r="80828"/>
          <a:stretch/>
        </p:blipFill>
        <p:spPr>
          <a:xfrm>
            <a:off x="3576204" y="1580074"/>
            <a:ext cx="1537012" cy="452835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F2A82BCC-8C9D-4C0F-BF1F-F1C23C42F8CE}"/>
              </a:ext>
            </a:extLst>
          </p:cNvPr>
          <p:cNvPicPr/>
          <p:nvPr/>
        </p:nvPicPr>
        <p:blipFill rotWithShape="1">
          <a:blip r:embed="rId2"/>
          <a:srcRect r="80828"/>
          <a:stretch/>
        </p:blipFill>
        <p:spPr>
          <a:xfrm>
            <a:off x="2044184" y="1612158"/>
            <a:ext cx="1537012" cy="452835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BB19395E-4F49-4994-87FF-D6F72B107D05}"/>
              </a:ext>
            </a:extLst>
          </p:cNvPr>
          <p:cNvPicPr/>
          <p:nvPr/>
        </p:nvPicPr>
        <p:blipFill rotWithShape="1">
          <a:blip r:embed="rId2"/>
          <a:srcRect r="80828"/>
          <a:stretch/>
        </p:blipFill>
        <p:spPr>
          <a:xfrm>
            <a:off x="464037" y="1596115"/>
            <a:ext cx="1537012" cy="452835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670B458F-EA3E-4501-86E8-3B2B89D97D79}"/>
              </a:ext>
            </a:extLst>
          </p:cNvPr>
          <p:cNvPicPr/>
          <p:nvPr/>
        </p:nvPicPr>
        <p:blipFill rotWithShape="1">
          <a:blip r:embed="rId2"/>
          <a:srcRect l="65494" t="25166" r="10581"/>
          <a:stretch/>
        </p:blipFill>
        <p:spPr>
          <a:xfrm>
            <a:off x="8141227" y="3435168"/>
            <a:ext cx="1387267" cy="3097079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1ABE2591-7228-4512-99F0-125AEF4FF388}"/>
              </a:ext>
            </a:extLst>
          </p:cNvPr>
          <p:cNvSpPr txBox="1"/>
          <p:nvPr/>
        </p:nvSpPr>
        <p:spPr>
          <a:xfrm>
            <a:off x="360947" y="288758"/>
            <a:ext cx="74355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latin typeface="Dotum" panose="020B0600000101010101" pitchFamily="34" charset="-127"/>
                <a:ea typeface="Dotum" panose="020B0600000101010101" pitchFamily="34" charset="-127"/>
              </a:rPr>
              <a:t>Κόψε και χρησιμοποίησε όσες ράβδους χρειάζεσαι για να φτιάξεις όλα τα διαφορετικά τετράπλευρα που δημιουργούνται από 2 μεγάλες και 2 μικρές ράβδους</a:t>
            </a:r>
            <a:endParaRPr lang="en-US" b="1" dirty="0">
              <a:latin typeface="Dotum" panose="020B0600000101010101" pitchFamily="34" charset="-127"/>
              <a:ea typeface="Dotu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87820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AF8A9B48-B15D-4067-8AC5-A8F52E816D05}"/>
              </a:ext>
            </a:extLst>
          </p:cNvPr>
          <p:cNvSpPr/>
          <p:nvPr/>
        </p:nvSpPr>
        <p:spPr>
          <a:xfrm>
            <a:off x="526983" y="1008246"/>
            <a:ext cx="2918861" cy="166757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91D35164-C0BA-41E3-91DE-718B27B25ABF}"/>
              </a:ext>
            </a:extLst>
          </p:cNvPr>
          <p:cNvSpPr/>
          <p:nvPr/>
        </p:nvSpPr>
        <p:spPr>
          <a:xfrm>
            <a:off x="3936733" y="1039528"/>
            <a:ext cx="4263992" cy="95290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885611D7-FE0B-495F-9E1E-53A756199597}"/>
              </a:ext>
            </a:extLst>
          </p:cNvPr>
          <p:cNvSpPr/>
          <p:nvPr/>
        </p:nvSpPr>
        <p:spPr>
          <a:xfrm>
            <a:off x="741146" y="4427621"/>
            <a:ext cx="1838426" cy="170367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8C0E41E-C6E8-4A54-A6DF-914152311429}"/>
              </a:ext>
            </a:extLst>
          </p:cNvPr>
          <p:cNvSpPr/>
          <p:nvPr/>
        </p:nvSpPr>
        <p:spPr>
          <a:xfrm>
            <a:off x="1434164" y="2897203"/>
            <a:ext cx="1337912" cy="126091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C62EE1C-3BEA-4EEE-BBD7-AAED0C9B6353}"/>
              </a:ext>
            </a:extLst>
          </p:cNvPr>
          <p:cNvSpPr/>
          <p:nvPr/>
        </p:nvSpPr>
        <p:spPr>
          <a:xfrm>
            <a:off x="5390147" y="3253339"/>
            <a:ext cx="606392" cy="285870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51BB695E-1D4D-4EBF-9450-533213D8E447}"/>
              </a:ext>
            </a:extLst>
          </p:cNvPr>
          <p:cNvSpPr/>
          <p:nvPr/>
        </p:nvSpPr>
        <p:spPr>
          <a:xfrm>
            <a:off x="3339966" y="4379495"/>
            <a:ext cx="1299411" cy="170367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C029EAE0-BA1A-4EFD-8C6A-A823B4762245}"/>
              </a:ext>
            </a:extLst>
          </p:cNvPr>
          <p:cNvSpPr/>
          <p:nvPr/>
        </p:nvSpPr>
        <p:spPr>
          <a:xfrm>
            <a:off x="6553200" y="2549090"/>
            <a:ext cx="1337912" cy="126091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C2CC8285-2D64-4768-9D3C-F791EF5ABB52}"/>
              </a:ext>
            </a:extLst>
          </p:cNvPr>
          <p:cNvSpPr/>
          <p:nvPr/>
        </p:nvSpPr>
        <p:spPr>
          <a:xfrm>
            <a:off x="8844011" y="1057175"/>
            <a:ext cx="2638927" cy="250417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3CAC1BAD-A76D-4F7E-8F8E-A6225680491E}"/>
              </a:ext>
            </a:extLst>
          </p:cNvPr>
          <p:cNvSpPr/>
          <p:nvPr/>
        </p:nvSpPr>
        <p:spPr>
          <a:xfrm>
            <a:off x="6930190" y="4057849"/>
            <a:ext cx="4446872" cy="203494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F175733-6E0D-479D-8965-D8E1EB415E3C}"/>
              </a:ext>
            </a:extLst>
          </p:cNvPr>
          <p:cNvSpPr/>
          <p:nvPr/>
        </p:nvSpPr>
        <p:spPr>
          <a:xfrm rot="18750626">
            <a:off x="3869356" y="2752825"/>
            <a:ext cx="914400" cy="9144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A32F8DC5-0C4B-4C39-958B-2CC28F0E8C06}"/>
              </a:ext>
            </a:extLst>
          </p:cNvPr>
          <p:cNvSpPr txBox="1"/>
          <p:nvPr/>
        </p:nvSpPr>
        <p:spPr>
          <a:xfrm>
            <a:off x="914399" y="288758"/>
            <a:ext cx="104145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>
                <a:latin typeface="Dotum" panose="020B0600000101010101" pitchFamily="34" charset="-127"/>
                <a:ea typeface="Dotum" panose="020B0600000101010101" pitchFamily="34" charset="-127"/>
              </a:rPr>
              <a:t>Κόψε και χώρισε τα πιο κάτω σχήματα σε 2 ομάδες</a:t>
            </a:r>
            <a:endParaRPr lang="en-US" sz="2400" b="1" dirty="0">
              <a:latin typeface="Dotum" panose="020B0600000101010101" pitchFamily="34" charset="-127"/>
              <a:ea typeface="Dotu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54573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B6631FF2-CBDD-464F-B4E9-900C1E5C21E4}"/>
              </a:ext>
            </a:extLst>
          </p:cNvPr>
          <p:cNvSpPr/>
          <p:nvPr/>
        </p:nvSpPr>
        <p:spPr>
          <a:xfrm>
            <a:off x="301651" y="358607"/>
            <a:ext cx="4081111" cy="62179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C96BDAD-A604-4276-91A9-51A82E6F4546}"/>
              </a:ext>
            </a:extLst>
          </p:cNvPr>
          <p:cNvSpPr txBox="1"/>
          <p:nvPr/>
        </p:nvSpPr>
        <p:spPr>
          <a:xfrm>
            <a:off x="306595" y="537778"/>
            <a:ext cx="41677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chemeClr val="bg1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Σχήματα με 2 μεγάλες και 2 μικρές πλευρές</a:t>
            </a:r>
            <a:endParaRPr lang="en-US" b="1" dirty="0">
              <a:solidFill>
                <a:schemeClr val="bg1"/>
              </a:solidFill>
              <a:latin typeface="Dotum" panose="020B0600000101010101" pitchFamily="34" charset="-127"/>
              <a:ea typeface="Dotum" panose="020B0600000101010101" pitchFamily="34" charset="-127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674C1C80-7E54-4F0F-BD6A-6D6489D64CAA}"/>
              </a:ext>
            </a:extLst>
          </p:cNvPr>
          <p:cNvSpPr/>
          <p:nvPr/>
        </p:nvSpPr>
        <p:spPr>
          <a:xfrm>
            <a:off x="7823736" y="364156"/>
            <a:ext cx="4081111" cy="62179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58AC251-9DE5-4C0E-ABC1-C57CB90A2D21}"/>
              </a:ext>
            </a:extLst>
          </p:cNvPr>
          <p:cNvSpPr txBox="1"/>
          <p:nvPr/>
        </p:nvSpPr>
        <p:spPr>
          <a:xfrm>
            <a:off x="8219974" y="606392"/>
            <a:ext cx="30704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chemeClr val="bg1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Σχήματα με όλες τις πλευρές ίσες</a:t>
            </a:r>
            <a:endParaRPr lang="en-US" b="1" dirty="0">
              <a:solidFill>
                <a:schemeClr val="bg1"/>
              </a:solidFill>
              <a:latin typeface="Dotum" panose="020B0600000101010101" pitchFamily="34" charset="-127"/>
              <a:ea typeface="Dotum" panose="020B0600000101010101" pitchFamily="34" charset="-127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237D7DB3-4089-43D9-9848-CD44587CF44C}"/>
              </a:ext>
            </a:extLst>
          </p:cNvPr>
          <p:cNvSpPr/>
          <p:nvPr/>
        </p:nvSpPr>
        <p:spPr>
          <a:xfrm>
            <a:off x="4919569" y="806050"/>
            <a:ext cx="914400" cy="9144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ECE90C3-F3ED-4F6A-99DA-D13AD4B341BB}"/>
              </a:ext>
            </a:extLst>
          </p:cNvPr>
          <p:cNvSpPr/>
          <p:nvPr/>
        </p:nvSpPr>
        <p:spPr>
          <a:xfrm>
            <a:off x="6694769" y="781149"/>
            <a:ext cx="596766" cy="135804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13276676-8B30-4A6E-9111-774A21CD8D62}"/>
              </a:ext>
            </a:extLst>
          </p:cNvPr>
          <p:cNvSpPr/>
          <p:nvPr/>
        </p:nvSpPr>
        <p:spPr>
          <a:xfrm>
            <a:off x="4700395" y="2238005"/>
            <a:ext cx="1530417" cy="107803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19454B24-3754-4BE3-8C3B-FE31281469CE}"/>
              </a:ext>
            </a:extLst>
          </p:cNvPr>
          <p:cNvSpPr/>
          <p:nvPr/>
        </p:nvSpPr>
        <p:spPr>
          <a:xfrm>
            <a:off x="6256686" y="3902118"/>
            <a:ext cx="1260909" cy="12224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4A22E473-5174-4663-A9AB-F1BB59F646D4}"/>
              </a:ext>
            </a:extLst>
          </p:cNvPr>
          <p:cNvSpPr/>
          <p:nvPr/>
        </p:nvSpPr>
        <p:spPr>
          <a:xfrm rot="19007259">
            <a:off x="4862258" y="3919955"/>
            <a:ext cx="914400" cy="9144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1E0B8D3-9E1E-4A7C-B986-287BAD1C6D46}"/>
              </a:ext>
            </a:extLst>
          </p:cNvPr>
          <p:cNvSpPr/>
          <p:nvPr/>
        </p:nvSpPr>
        <p:spPr>
          <a:xfrm>
            <a:off x="5034013" y="5515276"/>
            <a:ext cx="2338939" cy="70264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444A8C82-CF25-43E6-8C69-698012F835F6}"/>
              </a:ext>
            </a:extLst>
          </p:cNvPr>
          <p:cNvSpPr/>
          <p:nvPr/>
        </p:nvSpPr>
        <p:spPr>
          <a:xfrm>
            <a:off x="6540042" y="2594302"/>
            <a:ext cx="914400" cy="9144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314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6D7E7F38-B8EF-4F16-88A4-0159C62CC83A}"/>
              </a:ext>
            </a:extLst>
          </p:cNvPr>
          <p:cNvSpPr/>
          <p:nvPr/>
        </p:nvSpPr>
        <p:spPr>
          <a:xfrm>
            <a:off x="683396" y="452386"/>
            <a:ext cx="4523874" cy="2502569"/>
          </a:xfrm>
          <a:prstGeom prst="rec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AB28AA5-3B6A-46EE-B7F3-B4D0989ED1C9}"/>
              </a:ext>
            </a:extLst>
          </p:cNvPr>
          <p:cNvSpPr txBox="1"/>
          <p:nvPr/>
        </p:nvSpPr>
        <p:spPr>
          <a:xfrm>
            <a:off x="1164657" y="3330340"/>
            <a:ext cx="3503595" cy="310896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8E233179-AE9D-4B13-A079-1442E0D9D0A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3595" y="808523"/>
            <a:ext cx="2514399" cy="5410375"/>
          </a:xfrm>
          <a:prstGeom prst="rect">
            <a:avLst/>
          </a:prstGeom>
        </p:spPr>
      </p:pic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xmlns="" id="{3CCAD74D-D74C-4FB9-AEDB-A9022C083409}"/>
              </a:ext>
            </a:extLst>
          </p:cNvPr>
          <p:cNvSpPr/>
          <p:nvPr/>
        </p:nvSpPr>
        <p:spPr>
          <a:xfrm>
            <a:off x="5351646" y="933651"/>
            <a:ext cx="3436219" cy="1299410"/>
          </a:xfrm>
          <a:prstGeom prst="wedgeRoundRectCallout">
            <a:avLst>
              <a:gd name="adj1" fmla="val 83649"/>
              <a:gd name="adj2" fmla="val 17315"/>
              <a:gd name="adj3" fmla="val 16667"/>
            </a:avLst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b="1" dirty="0">
                <a:solidFill>
                  <a:schemeClr val="tx1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Αυτό το τετράπλευρο έχει 2 μεγάλες και 2 μικρές πλευρές.</a:t>
            </a:r>
            <a:endParaRPr lang="en-US" sz="2000" b="1" dirty="0">
              <a:solidFill>
                <a:schemeClr val="tx1"/>
              </a:solidFill>
              <a:latin typeface="Dotum" panose="020B0600000101010101" pitchFamily="34" charset="-127"/>
              <a:ea typeface="Dotum" panose="020B0600000101010101" pitchFamily="34" charset="-127"/>
            </a:endParaRPr>
          </a:p>
        </p:txBody>
      </p:sp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xmlns="" id="{41758CE8-E192-41F0-9249-853E06CBF47B}"/>
              </a:ext>
            </a:extLst>
          </p:cNvPr>
          <p:cNvSpPr/>
          <p:nvPr/>
        </p:nvSpPr>
        <p:spPr>
          <a:xfrm>
            <a:off x="4851133" y="4340993"/>
            <a:ext cx="3118585" cy="1174282"/>
          </a:xfrm>
          <a:prstGeom prst="wedgeRoundRectCallout">
            <a:avLst>
              <a:gd name="adj1" fmla="val 111803"/>
              <a:gd name="adj2" fmla="val -242418"/>
              <a:gd name="adj3" fmla="val 16667"/>
            </a:avLst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b="1" dirty="0">
                <a:solidFill>
                  <a:schemeClr val="tx1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Αυτό το τετράπλευρο έχει 4 πλευρές ίσες!</a:t>
            </a:r>
            <a:endParaRPr lang="en-US" sz="2000" b="1" dirty="0">
              <a:solidFill>
                <a:schemeClr val="tx1"/>
              </a:solidFill>
              <a:latin typeface="Dotum" panose="020B0600000101010101" pitchFamily="34" charset="-127"/>
              <a:ea typeface="Dotu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06946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9292718-2355-48C9-BD1B-F4AC8983323C}"/>
              </a:ext>
            </a:extLst>
          </p:cNvPr>
          <p:cNvSpPr txBox="1"/>
          <p:nvPr/>
        </p:nvSpPr>
        <p:spPr>
          <a:xfrm>
            <a:off x="770021" y="567891"/>
            <a:ext cx="101642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>
                <a:latin typeface="Dotum" panose="020B0600000101010101" pitchFamily="34" charset="-127"/>
                <a:ea typeface="Dotum" panose="020B0600000101010101" pitchFamily="34" charset="-127"/>
              </a:rPr>
              <a:t>Σε τι μοιάζουν τα 2 αυτά τετράπλευρα;</a:t>
            </a:r>
            <a:endParaRPr lang="en-US" sz="2000" b="1" dirty="0">
              <a:latin typeface="Dotum" panose="020B0600000101010101" pitchFamily="34" charset="-127"/>
              <a:ea typeface="Dotum" panose="020B0600000101010101" pitchFamily="34" charset="-127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40596663-3E30-4AA0-A330-399C4B8D3CDA}"/>
              </a:ext>
            </a:extLst>
          </p:cNvPr>
          <p:cNvSpPr/>
          <p:nvPr/>
        </p:nvSpPr>
        <p:spPr>
          <a:xfrm>
            <a:off x="6859549" y="925348"/>
            <a:ext cx="4523874" cy="2502569"/>
          </a:xfrm>
          <a:prstGeom prst="rec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0D5E5DC-D5D0-4BD8-8D87-97EAFCED82F8}"/>
              </a:ext>
            </a:extLst>
          </p:cNvPr>
          <p:cNvSpPr txBox="1"/>
          <p:nvPr/>
        </p:nvSpPr>
        <p:spPr>
          <a:xfrm>
            <a:off x="1300204" y="1151850"/>
            <a:ext cx="3503595" cy="310896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026" name="Picture 2" descr="Χαράξεις και ορθές γωνίες">
            <a:hlinkClick r:id="rId2"/>
            <a:extLst>
              <a:ext uri="{FF2B5EF4-FFF2-40B4-BE49-F238E27FC236}">
                <a16:creationId xmlns:a16="http://schemas.microsoft.com/office/drawing/2014/main" xmlns="" id="{3FBCF890-E7B3-44F4-8540-7865C97C6C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509" y="4743670"/>
            <a:ext cx="1093016" cy="1428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Χαράξεις και ορθές γωνίες">
            <a:hlinkClick r:id="rId2"/>
            <a:extLst>
              <a:ext uri="{FF2B5EF4-FFF2-40B4-BE49-F238E27FC236}">
                <a16:creationId xmlns:a16="http://schemas.microsoft.com/office/drawing/2014/main" xmlns="" id="{12F108D6-0E1D-436F-9452-BAB83EFCB5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3309" y="4711513"/>
            <a:ext cx="1100090" cy="1437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Χαράξεις και ορθές γωνίες">
            <a:hlinkClick r:id="rId2"/>
            <a:extLst>
              <a:ext uri="{FF2B5EF4-FFF2-40B4-BE49-F238E27FC236}">
                <a16:creationId xmlns:a16="http://schemas.microsoft.com/office/drawing/2014/main" xmlns="" id="{12275094-6D59-4172-B2D1-79DE3575A9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500" y="4729690"/>
            <a:ext cx="1118277" cy="1461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Χαράξεις και ορθές γωνίες">
            <a:hlinkClick r:id="rId2"/>
            <a:extLst>
              <a:ext uri="{FF2B5EF4-FFF2-40B4-BE49-F238E27FC236}">
                <a16:creationId xmlns:a16="http://schemas.microsoft.com/office/drawing/2014/main" xmlns="" id="{AED86144-1912-4161-871F-7D8777642C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1739" y="4721300"/>
            <a:ext cx="1115387" cy="1457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 descr="A close up of a logo&#10;&#10;Description automatically generated">
            <a:extLst>
              <a:ext uri="{FF2B5EF4-FFF2-40B4-BE49-F238E27FC236}">
                <a16:creationId xmlns:a16="http://schemas.microsoft.com/office/drawing/2014/main" xmlns="" id="{3F3E257F-88C6-497D-9BAD-95353890C38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91"/>
          <a:stretch/>
        </p:blipFill>
        <p:spPr>
          <a:xfrm>
            <a:off x="6157519" y="3536136"/>
            <a:ext cx="5486400" cy="3321864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2EDF67C6-BD19-4BA6-A55F-C9F591B2BD8F}"/>
              </a:ext>
            </a:extLst>
          </p:cNvPr>
          <p:cNvSpPr txBox="1"/>
          <p:nvPr/>
        </p:nvSpPr>
        <p:spPr>
          <a:xfrm>
            <a:off x="6820250" y="3749879"/>
            <a:ext cx="16861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latin typeface="Dotum" panose="020B0600000101010101" pitchFamily="34" charset="-127"/>
                <a:ea typeface="Dotum" panose="020B0600000101010101" pitchFamily="34" charset="-127"/>
              </a:rPr>
              <a:t>Έχουν και τα δύο 4 ορθές γωνιές</a:t>
            </a:r>
            <a:endParaRPr lang="en-US" b="1" dirty="0">
              <a:latin typeface="Dotum" panose="020B0600000101010101" pitchFamily="34" charset="-127"/>
              <a:ea typeface="Dotu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46812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xmlns="" id="{4CA4538B-7AD2-4E2F-8090-16BFD237E291}"/>
              </a:ext>
            </a:extLst>
          </p:cNvPr>
          <p:cNvSpPr/>
          <p:nvPr/>
        </p:nvSpPr>
        <p:spPr>
          <a:xfrm>
            <a:off x="5754848" y="3724712"/>
            <a:ext cx="5008227" cy="2248250"/>
          </a:xfrm>
          <a:prstGeom prst="wedgeRoundRectCallout">
            <a:avLst>
              <a:gd name="adj1" fmla="val -81135"/>
              <a:gd name="adj2" fmla="val -6195"/>
              <a:gd name="adj3" fmla="val 16667"/>
            </a:avLst>
          </a:prstGeom>
          <a:solidFill>
            <a:schemeClr val="bg1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xmlns="" id="{93A7E4C3-9638-44FF-B65B-FB83C7285A61}"/>
              </a:ext>
            </a:extLst>
          </p:cNvPr>
          <p:cNvSpPr/>
          <p:nvPr/>
        </p:nvSpPr>
        <p:spPr>
          <a:xfrm>
            <a:off x="5914239" y="520117"/>
            <a:ext cx="5134062" cy="2894202"/>
          </a:xfrm>
          <a:prstGeom prst="wedgeRoundRectCallout">
            <a:avLst>
              <a:gd name="adj1" fmla="val -70997"/>
              <a:gd name="adj2" fmla="val 9747"/>
              <a:gd name="adj3" fmla="val 16667"/>
            </a:avLst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CF533C37-3630-44D1-971A-A38884F8156A}"/>
              </a:ext>
            </a:extLst>
          </p:cNvPr>
          <p:cNvSpPr/>
          <p:nvPr/>
        </p:nvSpPr>
        <p:spPr>
          <a:xfrm>
            <a:off x="660085" y="933738"/>
            <a:ext cx="4096473" cy="1532626"/>
          </a:xfrm>
          <a:prstGeom prst="rec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0EA1E2DE-264C-4A8D-A971-720E1946BD4E}"/>
              </a:ext>
            </a:extLst>
          </p:cNvPr>
          <p:cNvSpPr txBox="1"/>
          <p:nvPr/>
        </p:nvSpPr>
        <p:spPr>
          <a:xfrm>
            <a:off x="6535023" y="570451"/>
            <a:ext cx="454683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>
                <a:solidFill>
                  <a:srgbClr val="C00000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Το τετράπλευρο αυτό έχει:</a:t>
            </a:r>
          </a:p>
          <a:p>
            <a:endParaRPr lang="el-GR" sz="2000" b="1" dirty="0">
              <a:solidFill>
                <a:srgbClr val="C00000"/>
              </a:solidFill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000" b="1" dirty="0">
                <a:latin typeface="Dotum" panose="020B0600000101010101" pitchFamily="34" charset="-127"/>
                <a:ea typeface="Dotum" panose="020B0600000101010101" pitchFamily="34" charset="-127"/>
              </a:rPr>
              <a:t>2 μικρές πλευρές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000" b="1" dirty="0">
                <a:latin typeface="Dotum" panose="020B0600000101010101" pitchFamily="34" charset="-127"/>
                <a:ea typeface="Dotum" panose="020B0600000101010101" pitchFamily="34" charset="-127"/>
              </a:rPr>
              <a:t>2 μεγάλες πλευρές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000" b="1" dirty="0">
                <a:latin typeface="Dotum" panose="020B0600000101010101" pitchFamily="34" charset="-127"/>
                <a:ea typeface="Dotum" panose="020B0600000101010101" pitchFamily="34" charset="-127"/>
              </a:rPr>
              <a:t>4 ορθές γωνιές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l-GR" sz="2000" b="1" dirty="0"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r>
              <a:rPr lang="el-GR" sz="2000" b="1" dirty="0">
                <a:latin typeface="Dotum" panose="020B0600000101010101" pitchFamily="34" charset="-127"/>
                <a:ea typeface="Dotum" panose="020B0600000101010101" pitchFamily="34" charset="-127"/>
              </a:rPr>
              <a:t>Λέγεται: </a:t>
            </a:r>
            <a:r>
              <a:rPr lang="el-GR" sz="4000" b="1" dirty="0">
                <a:solidFill>
                  <a:srgbClr val="C00000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ορθογώνιο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D77901B-977F-4308-8CDA-0E9F00BF22FF}"/>
              </a:ext>
            </a:extLst>
          </p:cNvPr>
          <p:cNvSpPr txBox="1"/>
          <p:nvPr/>
        </p:nvSpPr>
        <p:spPr>
          <a:xfrm>
            <a:off x="1090480" y="3316209"/>
            <a:ext cx="2994959" cy="2715475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330FA65-87A4-4CA7-B80F-7847DF0FC75A}"/>
              </a:ext>
            </a:extLst>
          </p:cNvPr>
          <p:cNvSpPr txBox="1"/>
          <p:nvPr/>
        </p:nvSpPr>
        <p:spPr>
          <a:xfrm>
            <a:off x="6301529" y="3860334"/>
            <a:ext cx="454683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>
                <a:solidFill>
                  <a:srgbClr val="C00000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Το τετράπλευρο αυτό έχει:</a:t>
            </a:r>
          </a:p>
          <a:p>
            <a:endParaRPr lang="el-GR" sz="2000" b="1" dirty="0">
              <a:solidFill>
                <a:srgbClr val="C00000"/>
              </a:solidFill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000" b="1" dirty="0">
                <a:latin typeface="Dotum" panose="020B0600000101010101" pitchFamily="34" charset="-127"/>
                <a:ea typeface="Dotum" panose="020B0600000101010101" pitchFamily="34" charset="-127"/>
              </a:rPr>
              <a:t>4 ίσες πλευρές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000" b="1" dirty="0">
                <a:latin typeface="Dotum" panose="020B0600000101010101" pitchFamily="34" charset="-127"/>
                <a:ea typeface="Dotum" panose="020B0600000101010101" pitchFamily="34" charset="-127"/>
              </a:rPr>
              <a:t>4 ορθές γωνιές</a:t>
            </a:r>
          </a:p>
          <a:p>
            <a:r>
              <a:rPr lang="el-GR" sz="2000" b="1" dirty="0">
                <a:latin typeface="Dotum" panose="020B0600000101010101" pitchFamily="34" charset="-127"/>
                <a:ea typeface="Dotum" panose="020B0600000101010101" pitchFamily="34" charset="-127"/>
              </a:rPr>
              <a:t>Λέγεται: </a:t>
            </a:r>
            <a:r>
              <a:rPr lang="el-GR" sz="4000" b="1" dirty="0">
                <a:solidFill>
                  <a:srgbClr val="C00000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 τετράγωνο </a:t>
            </a:r>
          </a:p>
        </p:txBody>
      </p:sp>
    </p:spTree>
    <p:extLst>
      <p:ext uri="{BB962C8B-B14F-4D97-AF65-F5344CB8AC3E}">
        <p14:creationId xmlns:p14="http://schemas.microsoft.com/office/powerpoint/2010/main" val="2060758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68FB8955-B387-4587-9692-818B79BAC5FA}"/>
              </a:ext>
            </a:extLst>
          </p:cNvPr>
          <p:cNvCxnSpPr/>
          <p:nvPr/>
        </p:nvCxnSpPr>
        <p:spPr>
          <a:xfrm>
            <a:off x="769904" y="1974409"/>
            <a:ext cx="0" cy="1334277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5D925286-F586-4904-A4E6-55F7E5FE937C}"/>
              </a:ext>
            </a:extLst>
          </p:cNvPr>
          <p:cNvCxnSpPr>
            <a:cxnSpLocks/>
          </p:cNvCxnSpPr>
          <p:nvPr/>
        </p:nvCxnSpPr>
        <p:spPr>
          <a:xfrm flipH="1" flipV="1">
            <a:off x="746620" y="3288484"/>
            <a:ext cx="1057014" cy="1677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69F093A4-CB77-4261-B029-307A222F8BD1}"/>
              </a:ext>
            </a:extLst>
          </p:cNvPr>
          <p:cNvCxnSpPr/>
          <p:nvPr/>
        </p:nvCxnSpPr>
        <p:spPr>
          <a:xfrm>
            <a:off x="4093343" y="1657026"/>
            <a:ext cx="0" cy="1334277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9BD5F0C2-C73C-47F4-9986-272F04822F2D}"/>
              </a:ext>
            </a:extLst>
          </p:cNvPr>
          <p:cNvCxnSpPr>
            <a:cxnSpLocks/>
          </p:cNvCxnSpPr>
          <p:nvPr/>
        </p:nvCxnSpPr>
        <p:spPr>
          <a:xfrm flipH="1" flipV="1">
            <a:off x="3063380" y="1620473"/>
            <a:ext cx="1057014" cy="1677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49F0C3C1-74A0-4344-A2CB-C792EE4C6A08}"/>
              </a:ext>
            </a:extLst>
          </p:cNvPr>
          <p:cNvCxnSpPr>
            <a:cxnSpLocks/>
          </p:cNvCxnSpPr>
          <p:nvPr/>
        </p:nvCxnSpPr>
        <p:spPr>
          <a:xfrm flipH="1">
            <a:off x="3356994" y="6318308"/>
            <a:ext cx="1047226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7D2412A2-04FC-4B65-80B6-A89524892D49}"/>
              </a:ext>
            </a:extLst>
          </p:cNvPr>
          <p:cNvCxnSpPr/>
          <p:nvPr/>
        </p:nvCxnSpPr>
        <p:spPr>
          <a:xfrm>
            <a:off x="3380278" y="5012622"/>
            <a:ext cx="0" cy="1334277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57637776-F881-471C-A9D5-3FC1FBEA909B}"/>
              </a:ext>
            </a:extLst>
          </p:cNvPr>
          <p:cNvCxnSpPr/>
          <p:nvPr/>
        </p:nvCxnSpPr>
        <p:spPr>
          <a:xfrm>
            <a:off x="5443970" y="4257613"/>
            <a:ext cx="0" cy="1334277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320C7E50-A7F0-4959-A89E-26460421FD4C}"/>
              </a:ext>
            </a:extLst>
          </p:cNvPr>
          <p:cNvCxnSpPr>
            <a:cxnSpLocks/>
          </p:cNvCxnSpPr>
          <p:nvPr/>
        </p:nvCxnSpPr>
        <p:spPr>
          <a:xfrm flipH="1" flipV="1">
            <a:off x="5413696" y="4289570"/>
            <a:ext cx="1057014" cy="1677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D3DC6B77-616C-4723-BFBE-FBD7B1870C0B}"/>
              </a:ext>
            </a:extLst>
          </p:cNvPr>
          <p:cNvCxnSpPr>
            <a:cxnSpLocks/>
          </p:cNvCxnSpPr>
          <p:nvPr/>
        </p:nvCxnSpPr>
        <p:spPr>
          <a:xfrm>
            <a:off x="553674" y="4546833"/>
            <a:ext cx="930693" cy="1271559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5AD0519D-974C-413F-BE3A-5182201BE498}"/>
              </a:ext>
            </a:extLst>
          </p:cNvPr>
          <p:cNvCxnSpPr>
            <a:cxnSpLocks/>
          </p:cNvCxnSpPr>
          <p:nvPr/>
        </p:nvCxnSpPr>
        <p:spPr>
          <a:xfrm flipH="1">
            <a:off x="1459199" y="5603846"/>
            <a:ext cx="1149777" cy="197769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xmlns="" id="{D88E4074-D255-4670-8926-B651A454630B}"/>
              </a:ext>
            </a:extLst>
          </p:cNvPr>
          <p:cNvCxnSpPr>
            <a:cxnSpLocks/>
          </p:cNvCxnSpPr>
          <p:nvPr/>
        </p:nvCxnSpPr>
        <p:spPr>
          <a:xfrm>
            <a:off x="2449100" y="1950641"/>
            <a:ext cx="0" cy="1597903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xmlns="" id="{3036A322-9DA3-45D2-A3EE-7CD6C90B828B}"/>
              </a:ext>
            </a:extLst>
          </p:cNvPr>
          <p:cNvCxnSpPr>
            <a:cxnSpLocks/>
          </p:cNvCxnSpPr>
          <p:nvPr/>
        </p:nvCxnSpPr>
        <p:spPr>
          <a:xfrm>
            <a:off x="2441196" y="1929468"/>
            <a:ext cx="997805" cy="134706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xmlns="" id="{1E13E729-E73B-47C5-946D-9C57B1E17A22}"/>
              </a:ext>
            </a:extLst>
          </p:cNvPr>
          <p:cNvCxnSpPr/>
          <p:nvPr/>
        </p:nvCxnSpPr>
        <p:spPr>
          <a:xfrm>
            <a:off x="4898686" y="1757694"/>
            <a:ext cx="0" cy="1334277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xmlns="" id="{0DF00FE1-78F2-4D51-86F1-FB1E61530E55}"/>
              </a:ext>
            </a:extLst>
          </p:cNvPr>
          <p:cNvCxnSpPr>
            <a:cxnSpLocks/>
          </p:cNvCxnSpPr>
          <p:nvPr/>
        </p:nvCxnSpPr>
        <p:spPr>
          <a:xfrm flipH="1">
            <a:off x="4890782" y="2554648"/>
            <a:ext cx="1148806" cy="515723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xmlns="" id="{1D08F60B-F134-4416-ADFB-D2F5B50DA8EE}"/>
              </a:ext>
            </a:extLst>
          </p:cNvPr>
          <p:cNvCxnSpPr>
            <a:cxnSpLocks/>
          </p:cNvCxnSpPr>
          <p:nvPr/>
        </p:nvCxnSpPr>
        <p:spPr>
          <a:xfrm>
            <a:off x="3884103" y="4152550"/>
            <a:ext cx="737746" cy="1053446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xmlns="" id="{96509882-F5EF-4AC2-8916-98260DACBD8D}"/>
              </a:ext>
            </a:extLst>
          </p:cNvPr>
          <p:cNvCxnSpPr>
            <a:cxnSpLocks/>
          </p:cNvCxnSpPr>
          <p:nvPr/>
        </p:nvCxnSpPr>
        <p:spPr>
          <a:xfrm flipH="1">
            <a:off x="1686187" y="4152550"/>
            <a:ext cx="2231472" cy="327171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Picture 35">
            <a:extLst>
              <a:ext uri="{FF2B5EF4-FFF2-40B4-BE49-F238E27FC236}">
                <a16:creationId xmlns:a16="http://schemas.microsoft.com/office/drawing/2014/main" xmlns="" id="{09CF66F5-A1F1-4BB1-B3EE-B6FE3D3499FE}"/>
              </a:ext>
            </a:extLst>
          </p:cNvPr>
          <p:cNvPicPr/>
          <p:nvPr/>
        </p:nvPicPr>
        <p:blipFill rotWithShape="1">
          <a:blip r:embed="rId2"/>
          <a:srcRect r="80828"/>
          <a:stretch/>
        </p:blipFill>
        <p:spPr>
          <a:xfrm>
            <a:off x="7653402" y="362936"/>
            <a:ext cx="1306040" cy="3261108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xmlns="" id="{3C5FA8A2-5687-4E3A-8487-24CD293821D5}"/>
              </a:ext>
            </a:extLst>
          </p:cNvPr>
          <p:cNvPicPr/>
          <p:nvPr/>
        </p:nvPicPr>
        <p:blipFill rotWithShape="1">
          <a:blip r:embed="rId2"/>
          <a:srcRect r="80828"/>
          <a:stretch/>
        </p:blipFill>
        <p:spPr>
          <a:xfrm>
            <a:off x="8938316" y="397888"/>
            <a:ext cx="1187197" cy="3251323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xmlns="" id="{9E87BD08-199F-48ED-809A-6D55F0AE4F7D}"/>
              </a:ext>
            </a:extLst>
          </p:cNvPr>
          <p:cNvPicPr/>
          <p:nvPr/>
        </p:nvPicPr>
        <p:blipFill rotWithShape="1">
          <a:blip r:embed="rId2"/>
          <a:srcRect r="80828"/>
          <a:stretch/>
        </p:blipFill>
        <p:spPr>
          <a:xfrm>
            <a:off x="10189674" y="424454"/>
            <a:ext cx="1187197" cy="3258314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xmlns="" id="{2AA7FE14-21A6-4602-8B79-EE0BD7207516}"/>
              </a:ext>
            </a:extLst>
          </p:cNvPr>
          <p:cNvPicPr/>
          <p:nvPr/>
        </p:nvPicPr>
        <p:blipFill rotWithShape="1">
          <a:blip r:embed="rId2"/>
          <a:srcRect l="65494" t="25166" r="10581"/>
          <a:stretch/>
        </p:blipFill>
        <p:spPr>
          <a:xfrm>
            <a:off x="7643001" y="4057203"/>
            <a:ext cx="1047993" cy="2125484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xmlns="" id="{E85838EF-CE9E-48B9-A03E-2D7ECF8FD0BA}"/>
              </a:ext>
            </a:extLst>
          </p:cNvPr>
          <p:cNvPicPr/>
          <p:nvPr/>
        </p:nvPicPr>
        <p:blipFill rotWithShape="1">
          <a:blip r:embed="rId2"/>
          <a:srcRect l="65494" t="25166" r="10581"/>
          <a:stretch/>
        </p:blipFill>
        <p:spPr>
          <a:xfrm>
            <a:off x="8667856" y="4033434"/>
            <a:ext cx="1047993" cy="2125484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xmlns="" id="{0D26EB33-D54C-4673-854B-09D24F639424}"/>
              </a:ext>
            </a:extLst>
          </p:cNvPr>
          <p:cNvPicPr/>
          <p:nvPr/>
        </p:nvPicPr>
        <p:blipFill rotWithShape="1">
          <a:blip r:embed="rId2"/>
          <a:srcRect l="65494" t="25166" r="10581"/>
          <a:stretch/>
        </p:blipFill>
        <p:spPr>
          <a:xfrm>
            <a:off x="9624201" y="4033434"/>
            <a:ext cx="1047993" cy="2125484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xmlns="" id="{3896CB1A-E159-46F6-BB07-2A26513A8EC8}"/>
              </a:ext>
            </a:extLst>
          </p:cNvPr>
          <p:cNvPicPr/>
          <p:nvPr/>
        </p:nvPicPr>
        <p:blipFill rotWithShape="1">
          <a:blip r:embed="rId2"/>
          <a:srcRect l="65494" t="25166" r="10581"/>
          <a:stretch/>
        </p:blipFill>
        <p:spPr>
          <a:xfrm>
            <a:off x="10639269" y="4058602"/>
            <a:ext cx="1047993" cy="2125484"/>
          </a:xfrm>
          <a:prstGeom prst="rect">
            <a:avLst/>
          </a:prstGeom>
        </p:spPr>
      </p:pic>
      <p:sp>
        <p:nvSpPr>
          <p:cNvPr id="45" name="Oval 44">
            <a:extLst>
              <a:ext uri="{FF2B5EF4-FFF2-40B4-BE49-F238E27FC236}">
                <a16:creationId xmlns:a16="http://schemas.microsoft.com/office/drawing/2014/main" xmlns="" id="{A2AF2BA2-541E-43CC-A497-314CDB350975}"/>
              </a:ext>
            </a:extLst>
          </p:cNvPr>
          <p:cNvSpPr/>
          <p:nvPr/>
        </p:nvSpPr>
        <p:spPr>
          <a:xfrm>
            <a:off x="805343" y="3162650"/>
            <a:ext cx="117446" cy="109057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xmlns="" id="{A258BA0E-C16B-42D1-92CC-34FBA9A56B1E}"/>
              </a:ext>
            </a:extLst>
          </p:cNvPr>
          <p:cNvSpPr/>
          <p:nvPr/>
        </p:nvSpPr>
        <p:spPr>
          <a:xfrm>
            <a:off x="1469471" y="5663967"/>
            <a:ext cx="117446" cy="109057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xmlns="" id="{490B0BF0-81D1-4E48-8947-661454289674}"/>
              </a:ext>
            </a:extLst>
          </p:cNvPr>
          <p:cNvSpPr/>
          <p:nvPr/>
        </p:nvSpPr>
        <p:spPr>
          <a:xfrm>
            <a:off x="3962400" y="1672205"/>
            <a:ext cx="117446" cy="109057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xmlns="" id="{62DF3A4E-F55E-4B42-A349-10B27042827A}"/>
              </a:ext>
            </a:extLst>
          </p:cNvPr>
          <p:cNvSpPr/>
          <p:nvPr/>
        </p:nvSpPr>
        <p:spPr>
          <a:xfrm>
            <a:off x="2428613" y="2059497"/>
            <a:ext cx="117446" cy="109057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xmlns="" id="{C4B3BA22-542F-4C1C-89B6-CA4CB8718800}"/>
              </a:ext>
            </a:extLst>
          </p:cNvPr>
          <p:cNvSpPr/>
          <p:nvPr/>
        </p:nvSpPr>
        <p:spPr>
          <a:xfrm>
            <a:off x="4934125" y="2912378"/>
            <a:ext cx="117446" cy="109057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xmlns="" id="{5339F843-66AF-4626-8D8D-F52E98BAFA4E}"/>
              </a:ext>
            </a:extLst>
          </p:cNvPr>
          <p:cNvSpPr/>
          <p:nvPr/>
        </p:nvSpPr>
        <p:spPr>
          <a:xfrm>
            <a:off x="3786231" y="4197291"/>
            <a:ext cx="117446" cy="109057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xmlns="" id="{3EF5FFBD-A10D-42C4-9D2D-C003DBC4DDB4}"/>
              </a:ext>
            </a:extLst>
          </p:cNvPr>
          <p:cNvSpPr/>
          <p:nvPr/>
        </p:nvSpPr>
        <p:spPr>
          <a:xfrm>
            <a:off x="3407328" y="6184084"/>
            <a:ext cx="117446" cy="109057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xmlns="" id="{9CDBFEBC-1E5C-4C9E-96F3-8AB90A5E7E7E}"/>
              </a:ext>
            </a:extLst>
          </p:cNvPr>
          <p:cNvSpPr/>
          <p:nvPr/>
        </p:nvSpPr>
        <p:spPr>
          <a:xfrm>
            <a:off x="5462631" y="4321728"/>
            <a:ext cx="117446" cy="109057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00B08CBB-69A9-48D1-8B65-1ABE41D1DA7B}"/>
              </a:ext>
            </a:extLst>
          </p:cNvPr>
          <p:cNvSpPr txBox="1"/>
          <p:nvPr/>
        </p:nvSpPr>
        <p:spPr>
          <a:xfrm>
            <a:off x="528506" y="528506"/>
            <a:ext cx="58135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latin typeface="Dotum" panose="020B0600000101010101" pitchFamily="34" charset="-127"/>
                <a:ea typeface="Dotum" panose="020B0600000101010101" pitchFamily="34" charset="-127"/>
              </a:rPr>
              <a:t>Διάλεξε ποιες γωνιές και ποιες πλευρές χρειάζεσαι για να φτιάξεις ένα τετράγωνο ή ένα ορθογώνιο</a:t>
            </a:r>
            <a:endParaRPr lang="en-US" b="1" dirty="0">
              <a:latin typeface="Dotum" panose="020B0600000101010101" pitchFamily="34" charset="-127"/>
              <a:ea typeface="Dotu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07869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DD8E39FD49F14E9A5D04C04D497737" ma:contentTypeVersion="2" ma:contentTypeDescription="Create a new document." ma:contentTypeScope="" ma:versionID="14b0a9555760add097dc972d224627bd">
  <xsd:schema xmlns:xsd="http://www.w3.org/2001/XMLSchema" xmlns:xs="http://www.w3.org/2001/XMLSchema" xmlns:p="http://schemas.microsoft.com/office/2006/metadata/properties" xmlns:ns3="cfd08a06-9c54-43f6-ad60-2ccd8911cada" targetNamespace="http://schemas.microsoft.com/office/2006/metadata/properties" ma:root="true" ma:fieldsID="d1682c5c6131270f48a4e550ad10a4f6" ns3:_="">
    <xsd:import namespace="cfd08a06-9c54-43f6-ad60-2ccd8911cad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d08a06-9c54-43f6-ad60-2ccd8911cad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D235970-72FE-42C7-AE80-9D46D36A64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fd08a06-9c54-43f6-ad60-2ccd8911cad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408D745-CF1C-4268-BD59-5992254CF3D9}">
  <ds:schemaRefs>
    <ds:schemaRef ds:uri="cfd08a06-9c54-43f6-ad60-2ccd8911cada"/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927976E-9E24-4E2D-A96B-1F62B76C06E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517</TotalTime>
  <Words>180</Words>
  <Application>Microsoft Office PowerPoint</Application>
  <PresentationFormat>Widescreen</PresentationFormat>
  <Paragraphs>63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Dotum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sotiroulamichael@te.schools.ac.cy</dc:creator>
  <cp:lastModifiedBy>Student</cp:lastModifiedBy>
  <cp:revision>2</cp:revision>
  <dcterms:created xsi:type="dcterms:W3CDTF">2020-06-13T09:12:59Z</dcterms:created>
  <dcterms:modified xsi:type="dcterms:W3CDTF">2020-06-18T04:45:16Z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0x01010061DD8E39FD49F14E9A5D04C04D497737</vt:lpwstr>
  </property>
</Properties>
</file>